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8" d="100"/>
          <a:sy n="108" d="100"/>
        </p:scale>
        <p:origin x="-14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presProps" Target="presProp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printerSettings" Target="printerSettings/printerSettings1.bin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theme" Target="theme/theme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0BD0F-4541-4A03-ACB2-2A525310A54F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C2CE0-83EF-4BB9-A7D2-C40900750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C2CE0-83EF-4BB9-A7D2-C4090075005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0C5D-DF1E-4A50-9E50-8DDC89FDEE1D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E09742-4508-41C4-8E99-F8E6C77AF5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0C5D-DF1E-4A50-9E50-8DDC89FDEE1D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9742-4508-41C4-8E99-F8E6C77AF5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AE09742-4508-41C4-8E99-F8E6C77AF59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0C5D-DF1E-4A50-9E50-8DDC89FDEE1D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0C5D-DF1E-4A50-9E50-8DDC89FDEE1D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AE09742-4508-41C4-8E99-F8E6C77AF5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0C5D-DF1E-4A50-9E50-8DDC89FDEE1D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E09742-4508-41C4-8E99-F8E6C77AF59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2450C5D-DF1E-4A50-9E50-8DDC89FDEE1D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9742-4508-41C4-8E99-F8E6C77AF5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0C5D-DF1E-4A50-9E50-8DDC89FDEE1D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AE09742-4508-41C4-8E99-F8E6C77AF59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0C5D-DF1E-4A50-9E50-8DDC89FDEE1D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AE09742-4508-41C4-8E99-F8E6C77AF5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0C5D-DF1E-4A50-9E50-8DDC89FDEE1D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E09742-4508-41C4-8E99-F8E6C77AF5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E09742-4508-41C4-8E99-F8E6C77AF59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0C5D-DF1E-4A50-9E50-8DDC89FDEE1D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AE09742-4508-41C4-8E99-F8E6C77AF59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2450C5D-DF1E-4A50-9E50-8DDC89FDEE1D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2450C5D-DF1E-4A50-9E50-8DDC89FDEE1D}" type="datetimeFigureOut">
              <a:rPr lang="en-US" smtClean="0"/>
              <a:t>11/30/10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E09742-4508-41C4-8E99-F8E6C77AF59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OOlcVAbIEI&amp;feature=related" TargetMode="Externa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_UBgkFHm8o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6c8bYq9Ve8" TargetMode="Externa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Humans and categories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pic>
        <p:nvPicPr>
          <p:cNvPr id="4" name="Picture 3" descr="stereotyp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505200"/>
            <a:ext cx="2313457" cy="21336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 we can relate to the result of geographic stereotyping in the media.</a:t>
            </a:r>
          </a:p>
          <a:p>
            <a:r>
              <a:rPr lang="en-US" dirty="0" smtClean="0"/>
              <a:t>But we also stereotype other countries.</a:t>
            </a:r>
          </a:p>
          <a:p>
            <a:r>
              <a:rPr lang="en-US" dirty="0" smtClean="0"/>
              <a:t>The U.S. media typically has unflattering portrayals of Russia, Arab or African countries.</a:t>
            </a:r>
          </a:p>
          <a:p>
            <a:r>
              <a:rPr lang="en-US" dirty="0" smtClean="0"/>
              <a:t>Their media also stereotypes the United States negatively, of course.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Stereotyping was rampant and even more accepted throughout history.</a:t>
            </a:r>
          </a:p>
          <a:p>
            <a:r>
              <a:rPr lang="en-US" dirty="0" smtClean="0"/>
              <a:t>Aristotle, the “father of virtue ethics,” defended slavery in the fourth century B.C.E.</a:t>
            </a:r>
          </a:p>
          <a:p>
            <a:r>
              <a:rPr lang="en-US" dirty="0" smtClean="0"/>
              <a:t>He said slaves should be treated differently: it was nature’s intention to make the bodies of slaves more suitable for “servile labors.”</a:t>
            </a:r>
            <a:endParaRPr lang="en-US" dirty="0"/>
          </a:p>
        </p:txBody>
      </p:sp>
      <p:pic>
        <p:nvPicPr>
          <p:cNvPr id="4" name="Picture 3" descr="aristotl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349750"/>
            <a:ext cx="1409700" cy="18415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people will try to defend stereotypes by finding an authority who will agree with them.</a:t>
            </a:r>
          </a:p>
          <a:p>
            <a:r>
              <a:rPr lang="en-US" dirty="0" smtClean="0"/>
              <a:t>Religious Americans in the nineteenth century often defended slavery by pointing to the Bible book of Genesis, 9:25-27. Noah, upset at his son Ham, who was supposedly black, responded by cursing Ham’s son Canaan and all his offspring to be slaves for all eternity.</a:t>
            </a:r>
          </a:p>
          <a:p>
            <a:r>
              <a:rPr lang="en-US" sz="1514" b="1" dirty="0" smtClean="0"/>
              <a:t>Genesis 9:25-27:</a:t>
            </a:r>
            <a:r>
              <a:rPr lang="en-US" sz="1514" b="1" dirty="0" smtClean="0"/>
              <a:t> “’</a:t>
            </a:r>
            <a:r>
              <a:rPr lang="en-US" sz="1514" b="1" i="1" dirty="0" smtClean="0"/>
              <a:t>Cursed </a:t>
            </a:r>
            <a:r>
              <a:rPr lang="en-US" sz="1514" b="1" i="1" dirty="0" smtClean="0"/>
              <a:t>be Canaan! The lowest of slaves will he be to his brothers</a:t>
            </a:r>
            <a:r>
              <a:rPr lang="en-US" sz="1514" b="1" i="1" dirty="0" smtClean="0"/>
              <a:t>.’ </a:t>
            </a:r>
            <a:r>
              <a:rPr lang="en-US" sz="1514" b="1" i="1" dirty="0" smtClean="0"/>
              <a:t>He also said,</a:t>
            </a:r>
            <a:r>
              <a:rPr lang="en-US" sz="1514" b="1" i="1" dirty="0" smtClean="0"/>
              <a:t> ‘Blessed </a:t>
            </a:r>
            <a:r>
              <a:rPr lang="en-US" sz="1514" b="1" i="1" dirty="0" smtClean="0"/>
              <a:t>be the Lord, the God of Shem! May Canaan be the slave of Shem. May God extend the territory of Japheth; may </a:t>
            </a:r>
            <a:r>
              <a:rPr lang="en-US" sz="1514" b="1" i="1" dirty="0" err="1" smtClean="0"/>
              <a:t>Japeth</a:t>
            </a:r>
            <a:r>
              <a:rPr lang="en-US" sz="1514" b="1" i="1" dirty="0" smtClean="0"/>
              <a:t> live in the tents of Shem and may Canaan be his </a:t>
            </a:r>
            <a:r>
              <a:rPr lang="en-US" sz="1514" b="1" i="1" dirty="0" smtClean="0"/>
              <a:t>slave.’”</a:t>
            </a:r>
            <a:endParaRPr lang="en-US" sz="1514" dirty="0"/>
          </a:p>
        </p:txBody>
      </p:sp>
    </p:spTree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15118" y="1527048"/>
            <a:ext cx="4890553" cy="4572000"/>
          </a:xfrm>
        </p:spPr>
        <p:txBody>
          <a:bodyPr/>
          <a:lstStyle/>
          <a:p>
            <a:r>
              <a:rPr lang="en-US" dirty="0" smtClean="0"/>
              <a:t>But do we sometimes need stereotypes to simplify complex things? Maybe.</a:t>
            </a:r>
          </a:p>
          <a:p>
            <a:r>
              <a:rPr lang="en-US" dirty="0" smtClean="0"/>
              <a:t>Walter Lippmann in 1922 defended some stereotyping.</a:t>
            </a:r>
            <a:endParaRPr lang="en-US" dirty="0"/>
          </a:p>
        </p:txBody>
      </p:sp>
      <p:pic>
        <p:nvPicPr>
          <p:cNvPr id="4" name="Picture 3" descr="lippman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527048"/>
            <a:ext cx="3613367" cy="4787483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Lippmann observed that to see all things as new, fresh, and in detail, instead of types and generalities, is exhausting and time-consuming.</a:t>
            </a:r>
          </a:p>
          <a:p>
            <a:r>
              <a:rPr lang="en-US" dirty="0" smtClean="0"/>
              <a:t>In modern life we don’t usually have time for this.</a:t>
            </a:r>
          </a:p>
          <a:p>
            <a:r>
              <a:rPr lang="en-US" dirty="0" smtClean="0"/>
              <a:t>We rely, therefore, on generalities. As Lippmann noted:</a:t>
            </a:r>
          </a:p>
        </p:txBody>
      </p:sp>
    </p:spTree>
  </p:cSld>
  <p:clrMapOvr>
    <a:masterClrMapping/>
  </p:clrMapOvr>
  <p:transition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our day-to-day interactions, “there is neither time nor</a:t>
            </a:r>
            <a:r>
              <a:rPr lang="en-US" dirty="0" smtClean="0"/>
              <a:t> opportunity for </a:t>
            </a:r>
            <a:r>
              <a:rPr lang="en-US" dirty="0" smtClean="0"/>
              <a:t>intimate acquaintance. Instead, we notice a trait which marks a well-known type, and fill in the rest of the picture by means </a:t>
            </a:r>
            <a:r>
              <a:rPr lang="en-US" dirty="0" smtClean="0"/>
              <a:t>of </a:t>
            </a:r>
            <a:r>
              <a:rPr lang="en-US" dirty="0" smtClean="0"/>
              <a:t>stereotypes we carry around in our heads.</a:t>
            </a:r>
            <a:r>
              <a:rPr lang="en-US" dirty="0" smtClean="0"/>
              <a:t>”</a:t>
            </a:r>
          </a:p>
          <a:p>
            <a:pPr>
              <a:buNone/>
            </a:pPr>
            <a:r>
              <a:rPr lang="en-US" dirty="0" smtClean="0"/>
              <a:t>--Walter Lippmann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Because we know little of the world by direct experience, we rely on others to tell us.</a:t>
            </a:r>
          </a:p>
          <a:p>
            <a:r>
              <a:rPr lang="en-US" dirty="0" smtClean="0"/>
              <a:t>Especially we rely on mass media.</a:t>
            </a:r>
          </a:p>
          <a:p>
            <a:r>
              <a:rPr lang="en-US" dirty="0" smtClean="0"/>
              <a:t>This seems to mean media people have an ethical responsibility to understand stereotyping versus reality.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79848" cy="4572000"/>
          </a:xfrm>
        </p:spPr>
        <p:txBody>
          <a:bodyPr/>
          <a:lstStyle/>
          <a:p>
            <a:r>
              <a:rPr lang="en-US" dirty="0" smtClean="0"/>
              <a:t>The patterns of stereotyping in ourselves are hardly neutral.</a:t>
            </a:r>
          </a:p>
          <a:p>
            <a:r>
              <a:rPr lang="en-US" dirty="0" smtClean="0"/>
              <a:t>They involved personal perceptions of reality.</a:t>
            </a:r>
          </a:p>
          <a:p>
            <a:r>
              <a:rPr lang="en-US" dirty="0" smtClean="0"/>
              <a:t>They also involve our emotions.</a:t>
            </a:r>
          </a:p>
        </p:txBody>
      </p:sp>
      <p:pic>
        <p:nvPicPr>
          <p:cNvPr id="4" name="Picture 3" descr="emo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986" y="2286000"/>
            <a:ext cx="3977166" cy="324453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Based on that, Lippmann noted we can use a stereotype to hide behind. </a:t>
            </a:r>
          </a:p>
          <a:p>
            <a:r>
              <a:rPr lang="en-US" dirty="0" smtClean="0"/>
              <a:t>With the stereotype, we will feel safe in our position regarding another group or idea.</a:t>
            </a:r>
          </a:p>
          <a:p>
            <a:r>
              <a:rPr lang="en-US" dirty="0" smtClean="0"/>
              <a:t>But stereotypes aren’t always bad.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can use stereotypes to group things, and so better study them, as we noted.</a:t>
            </a:r>
          </a:p>
          <a:p>
            <a:r>
              <a:rPr lang="en-US" dirty="0" smtClean="0"/>
              <a:t>If you group people as students, or professors, or lawyers, or politicians, or farmers—this does contain some useful information for members of each category.</a:t>
            </a:r>
          </a:p>
          <a:p>
            <a:r>
              <a:rPr lang="en-US" dirty="0" smtClean="0"/>
              <a:t>They will have traits in common—although each individual can’t be reduced to these aspects alone, but will have many more traits.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Official definition of a stereotype:</a:t>
            </a:r>
          </a:p>
          <a:p>
            <a:r>
              <a:rPr lang="en-US" dirty="0" smtClean="0"/>
              <a:t>“a fixed mental image of a group that is frequently applied to all its members.”</a:t>
            </a:r>
          </a:p>
          <a:p>
            <a:r>
              <a:rPr lang="en-US" dirty="0" smtClean="0"/>
              <a:t>The world is complex and confusing.</a:t>
            </a:r>
          </a:p>
          <a:p>
            <a:r>
              <a:rPr lang="en-US" dirty="0" smtClean="0"/>
              <a:t>We confront it by finding ways to categorize, compartmentalize, and define.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may even have traits different from those suggested by the categories.</a:t>
            </a:r>
          </a:p>
          <a:p>
            <a:r>
              <a:rPr lang="en-US" dirty="0" smtClean="0"/>
              <a:t>Nevertheless, we have to admit that stereotyping seems to work against the common belief of equality in society.</a:t>
            </a:r>
            <a:endParaRPr lang="en-US" dirty="0"/>
          </a:p>
        </p:txBody>
      </p:sp>
      <p:pic>
        <p:nvPicPr>
          <p:cNvPr id="4" name="Picture 3" descr="equal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581400"/>
            <a:ext cx="2984362" cy="2746248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Stereotypes can be unfair.</a:t>
            </a:r>
          </a:p>
          <a:p>
            <a:r>
              <a:rPr lang="en-US" dirty="0" smtClean="0"/>
              <a:t>We don’t perceive individual differences, just groups.</a:t>
            </a:r>
          </a:p>
          <a:p>
            <a:r>
              <a:rPr lang="en-US" dirty="0" smtClean="0"/>
              <a:t>If you believe people in society have the right to control of self, that is, self-determination—stereotyping takes that control away.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Stereotypes put people in compartments they have no control over, merely because they are part of a certain group.</a:t>
            </a:r>
          </a:p>
          <a:p>
            <a:r>
              <a:rPr lang="en-US" dirty="0" smtClean="0"/>
              <a:t>Putting all students, or North Dakotans, or professors, or blacks, or Muslims, into a category seems to undermine the belief in individual dignity and human worth.</a:t>
            </a:r>
          </a:p>
          <a:p>
            <a:r>
              <a:rPr lang="en-US" dirty="0" smtClean="0"/>
              <a:t>Stereotypes are convenient. But they also create barriers.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 are stereotypes lies? Not exactly.</a:t>
            </a:r>
          </a:p>
          <a:p>
            <a:r>
              <a:rPr lang="en-US" dirty="0" smtClean="0"/>
              <a:t>Stereotypes do have a basis in reality.</a:t>
            </a:r>
          </a:p>
          <a:p>
            <a:r>
              <a:rPr lang="en-US" dirty="0" smtClean="0"/>
              <a:t>The problem: making inaccurate judgments about another person based on the stereotype.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084950" cy="4572000"/>
          </a:xfrm>
        </p:spPr>
        <p:txBody>
          <a:bodyPr/>
          <a:lstStyle/>
          <a:p>
            <a:r>
              <a:rPr lang="en-US" dirty="0" smtClean="0"/>
              <a:t>For example, the media have traditionally pictured gay men as flamboyant and effeminate.</a:t>
            </a:r>
          </a:p>
          <a:p>
            <a:r>
              <a:rPr lang="en-US" dirty="0" smtClean="0"/>
              <a:t>Some are. But these traits represent only a segment, not the whole group.</a:t>
            </a:r>
          </a:p>
          <a:p>
            <a:r>
              <a:rPr lang="en-US" dirty="0" smtClean="0"/>
              <a:t>The image, however, helps to erect barriers between gays and the rest of society. Some critics argue such barriers are unethical.</a:t>
            </a:r>
            <a:endParaRPr lang="en-US" dirty="0"/>
          </a:p>
        </p:txBody>
      </p:sp>
      <p:pic>
        <p:nvPicPr>
          <p:cNvPr id="4" name="Picture 3" descr="gaystereotyp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182" y="1752600"/>
            <a:ext cx="2418970" cy="2679308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Which group has been most criticized for its use of stereotypes? The media.</a:t>
            </a:r>
          </a:p>
          <a:p>
            <a:r>
              <a:rPr lang="en-US" dirty="0" smtClean="0"/>
              <a:t>The media need to avoid unfair stereotypes, while still emphasizing stereotypes may play legitimate roles, and may be inevitable.</a:t>
            </a:r>
          </a:p>
          <a:p>
            <a:r>
              <a:rPr lang="en-US" dirty="0" smtClean="0"/>
              <a:t>Lippmann believed some stereotyping was necessary, and the media reflect this.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Entertainment programs on television reflect stereotypes.</a:t>
            </a:r>
          </a:p>
          <a:p>
            <a:r>
              <a:rPr lang="en-US" dirty="0" smtClean="0"/>
              <a:t>Television show formulas, or genres, produce stereotypical characters that an audience can relate to.</a:t>
            </a:r>
          </a:p>
          <a:p>
            <a:r>
              <a:rPr lang="en-US" dirty="0" smtClean="0"/>
              <a:t>But the danger is that the TV stereotype will replace our critical judgment about people in real life.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groups (to use categories) traditionally have been most identified as subject to media stereotypes:</a:t>
            </a:r>
          </a:p>
          <a:p>
            <a:r>
              <a:rPr lang="en-US" dirty="0" smtClean="0"/>
              <a:t>Minorities.</a:t>
            </a:r>
          </a:p>
          <a:p>
            <a:r>
              <a:rPr lang="en-US" dirty="0" smtClean="0"/>
              <a:t>Women.</a:t>
            </a:r>
          </a:p>
          <a:p>
            <a:r>
              <a:rPr lang="en-US" dirty="0" smtClean="0"/>
              <a:t>Elderly.</a:t>
            </a:r>
          </a:p>
        </p:txBody>
      </p:sp>
    </p:spTree>
  </p:cSld>
  <p:clrMapOvr>
    <a:masterClrMapping/>
  </p:clrMapOvr>
  <p:transition>
    <p:cover dir="lu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73422" cy="4572000"/>
          </a:xfrm>
        </p:spPr>
        <p:txBody>
          <a:bodyPr/>
          <a:lstStyle/>
          <a:p>
            <a:r>
              <a:rPr lang="en-US" dirty="0" smtClean="0"/>
              <a:t>For literally generations, Americans thought of black people based on the media’s stereotypical image: slow-moving and dim-witted.</a:t>
            </a:r>
          </a:p>
          <a:p>
            <a:r>
              <a:rPr lang="en-US" dirty="0" smtClean="0"/>
              <a:t>Surely this stereotype is no longer prevalent—is it? At least it seems to be gone from the media.</a:t>
            </a:r>
            <a:endParaRPr lang="en-US" dirty="0"/>
          </a:p>
        </p:txBody>
      </p:sp>
      <p:pic>
        <p:nvPicPr>
          <p:cNvPr id="4" name="Picture 3" descr="blackstereoty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174" y="1676400"/>
            <a:ext cx="2806349" cy="2755555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recent media stereotypes of African-Americans have depicted them as welfare recipients, drug pushers, impoverished, uneducated.</a:t>
            </a:r>
          </a:p>
          <a:p>
            <a:r>
              <a:rPr lang="en-US" dirty="0" smtClean="0"/>
              <a:t>This fits one segment of the population. But it ignores the large segment of middle-class black people in America.</a:t>
            </a:r>
          </a:p>
          <a:p>
            <a:r>
              <a:rPr lang="en-US" dirty="0" smtClean="0"/>
              <a:t>African-Americans in the media still are less often depicted in professional roles.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Teachers use categories to help explain complex concepts. </a:t>
            </a:r>
          </a:p>
          <a:p>
            <a:r>
              <a:rPr lang="en-US" dirty="0" smtClean="0"/>
              <a:t>For example, “There are four main categories of advertising.</a:t>
            </a:r>
          </a:p>
          <a:p>
            <a:r>
              <a:rPr lang="en-US" dirty="0" smtClean="0"/>
              <a:t>Or “There are three basic philosophies of modern media ethics.” </a:t>
            </a:r>
            <a:endParaRPr 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do such stereotypes change so slowly in the media?</a:t>
            </a:r>
          </a:p>
          <a:p>
            <a:r>
              <a:rPr lang="en-US" dirty="0" smtClean="0"/>
              <a:t>One factor: management of news media by minorities is not common.</a:t>
            </a:r>
          </a:p>
          <a:p>
            <a:r>
              <a:rPr lang="en-US" dirty="0" smtClean="0"/>
              <a:t>Coverage of newsworthy social problems focus on those people most likely to represent the perceived stereotypes, such as the inner city black gang members or Hispanic illegal aliens.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Native American stereotypes are significant in North Dakota and Minnesota, represented by a high Indian population.</a:t>
            </a:r>
          </a:p>
          <a:p>
            <a:r>
              <a:rPr lang="en-US" dirty="0" smtClean="0"/>
              <a:t>In the past, Indians were portrayed by Hollywood as the “savages.”</a:t>
            </a:r>
          </a:p>
          <a:p>
            <a:r>
              <a:rPr lang="en-US" dirty="0" smtClean="0"/>
              <a:t>Long before that time, treating them as less than human in the press made it easier to brutalize and marginalize them as settlers expanded west.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Stereotyping is  first step toward ability to hurt or kill without guilt. It is always used during wartime:</a:t>
            </a:r>
          </a:p>
          <a:p>
            <a:r>
              <a:rPr lang="en-US" dirty="0" smtClean="0"/>
              <a:t>The “</a:t>
            </a:r>
            <a:r>
              <a:rPr lang="en-US" dirty="0" err="1" smtClean="0"/>
              <a:t>Japs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The “Krauts.”</a:t>
            </a:r>
          </a:p>
          <a:p>
            <a:r>
              <a:rPr lang="en-US" dirty="0" smtClean="0"/>
              <a:t>The “Gooks”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media reduced 400 Indian tribes in America to one stereotype of “brave and squaw” with “war bonnet or papoose.”</a:t>
            </a:r>
          </a:p>
          <a:p>
            <a:r>
              <a:rPr lang="en-US" dirty="0" smtClean="0"/>
              <a:t>But they began to complain in the 1970s. Today media are working to overcome these obvious stereotypes.</a:t>
            </a:r>
            <a:endParaRPr lang="en-US" dirty="0"/>
          </a:p>
        </p:txBody>
      </p:sp>
      <p:pic>
        <p:nvPicPr>
          <p:cNvPr id="4" name="Picture 3" descr="indianstereoty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114800"/>
            <a:ext cx="3459851" cy="2136648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Advertisers also are criticized for stereotypes of Indians and others.</a:t>
            </a:r>
          </a:p>
          <a:p>
            <a:r>
              <a:rPr lang="en-US" dirty="0" smtClean="0"/>
              <a:t>Advertising must rely on stereotypes, however: messages are short.</a:t>
            </a:r>
          </a:p>
          <a:p>
            <a:r>
              <a:rPr lang="en-US" dirty="0" smtClean="0"/>
              <a:t>Advertisers regularly used stereotypical minorities to sell things, before minorities began to complain in the 70s.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Woman in particular have been stereotyped by advertisers and others.</a:t>
            </a:r>
          </a:p>
          <a:p>
            <a:r>
              <a:rPr lang="en-US" dirty="0" smtClean="0"/>
              <a:t>In the 1950s they were depicted an ads as wanting to please husbands and </a:t>
            </a:r>
            <a:r>
              <a:rPr lang="en-US" dirty="0" smtClean="0">
                <a:hlinkClick r:id="rId2"/>
              </a:rPr>
              <a:t>get cleaner laundry.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sz="1600" dirty="0" smtClean="0"/>
              <a:t>[</a:t>
            </a:r>
            <a:r>
              <a:rPr lang="en-US" sz="1600" dirty="0" smtClean="0"/>
              <a:t>http://</a:t>
            </a:r>
            <a:r>
              <a:rPr lang="en-US" sz="1600" dirty="0" err="1" smtClean="0"/>
              <a:t>www.youtube.com/watch?v</a:t>
            </a:r>
            <a:r>
              <a:rPr lang="en-US" sz="1600" dirty="0" smtClean="0"/>
              <a:t>=</a:t>
            </a:r>
            <a:r>
              <a:rPr lang="en-US" sz="1600" dirty="0" err="1" smtClean="0"/>
              <a:t>SOOlcVAbIEI&amp;feature</a:t>
            </a:r>
            <a:r>
              <a:rPr lang="en-US" sz="1600" dirty="0" smtClean="0"/>
              <a:t>=</a:t>
            </a:r>
            <a:r>
              <a:rPr lang="en-US" sz="1600" dirty="0" smtClean="0"/>
              <a:t>related]</a:t>
            </a:r>
            <a:endParaRPr lang="en-US" sz="1600" dirty="0"/>
          </a:p>
        </p:txBody>
      </p:sp>
      <p:pic>
        <p:nvPicPr>
          <p:cNvPr id="4" name="Picture 3" descr="detergentcommerc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57768"/>
            <a:ext cx="3161453" cy="224128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Early television shows like “Leave It to Beaver” and “I Love Lucy” depicted stereotypical woman as either the “perfect wife” or “dumb and accident-prone.”</a:t>
            </a:r>
          </a:p>
          <a:p>
            <a:r>
              <a:rPr lang="en-US" dirty="0" smtClean="0"/>
              <a:t>These famous shows were entertaining to millions. But not very accurate depictions of women.</a:t>
            </a:r>
          </a:p>
          <a:p>
            <a:r>
              <a:rPr lang="en-US" dirty="0" smtClean="0"/>
              <a:t>In 1970s programming, women became more assertive and self-reliant, as in “Mary Tyler Moore” and “Golden Girls.”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Nevertheless, much advertising today still depicts women as obsessed with beauty, sex appeal, and interested mostly in being appealing to men.</a:t>
            </a:r>
          </a:p>
          <a:p>
            <a:r>
              <a:rPr lang="en-US" dirty="0" smtClean="0"/>
              <a:t>This advertising does probably reflect a segment of that group.</a:t>
            </a:r>
          </a:p>
          <a:p>
            <a:r>
              <a:rPr lang="en-US" dirty="0" smtClean="0"/>
              <a:t>But do advertisers and the media have some ethical responsibility to promote more positive images, or to simply reflect prevailing social norms?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live in a youth-oriented culture.</a:t>
            </a:r>
            <a:r>
              <a:rPr lang="en-US" dirty="0" smtClean="0"/>
              <a:t> </a:t>
            </a:r>
            <a:r>
              <a:rPr lang="en-US" dirty="0" smtClean="0"/>
              <a:t>Negative portrayals of elderly people are common:</a:t>
            </a:r>
          </a:p>
          <a:p>
            <a:r>
              <a:rPr lang="en-US" dirty="0" smtClean="0"/>
              <a:t>Infirm, stubborn, childlike, forgetful, crotchety and ridiculous.</a:t>
            </a:r>
          </a:p>
          <a:p>
            <a:r>
              <a:rPr lang="en-US" dirty="0" smtClean="0"/>
              <a:t>The media do not seem to be altering their commonly distorted views of elderly, however, nor do they seem to face as much criticism of them.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disabled traditionally have been invisible in the media.</a:t>
            </a:r>
          </a:p>
          <a:p>
            <a:r>
              <a:rPr lang="en-US" dirty="0" smtClean="0"/>
              <a:t>When they have been portrayed, it has been as helpless or pitiful.</a:t>
            </a:r>
          </a:p>
          <a:p>
            <a:r>
              <a:rPr lang="en-US" dirty="0" smtClean="0"/>
              <a:t>Probably this is changing, but disabled people still face common stereotypes in the media.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Researchers use categories to help define and label.</a:t>
            </a:r>
          </a:p>
          <a:p>
            <a:r>
              <a:rPr lang="en-US" dirty="0" smtClean="0"/>
              <a:t>If you label something, it helps you to understand it.</a:t>
            </a:r>
          </a:p>
          <a:p>
            <a:r>
              <a:rPr lang="en-US" dirty="0" smtClean="0"/>
              <a:t>For example, we can categorize millions of biological species by an extensive system of botanical classes:</a:t>
            </a:r>
          </a:p>
          <a:p>
            <a:pPr>
              <a:buNone/>
            </a:pPr>
            <a:r>
              <a:rPr lang="en-US" dirty="0" smtClean="0"/>
              <a:t>Kingdom, Phylum, Class, Order, Family, Genus, Species.</a:t>
            </a:r>
            <a:endParaRPr lang="en-US" dirty="0"/>
          </a:p>
        </p:txBody>
      </p:sp>
      <p:pic>
        <p:nvPicPr>
          <p:cNvPr id="4" name="Picture 3" descr="botanicalclass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962400"/>
            <a:ext cx="2648280" cy="2390527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ethics philosophers consider stereotyping?</a:t>
            </a:r>
          </a:p>
          <a:p>
            <a:r>
              <a:rPr lang="en-US" dirty="0" smtClean="0"/>
              <a:t>If they believe that the individual person must be respected, then stereotypes clearly undermine that respect.</a:t>
            </a:r>
          </a:p>
          <a:p>
            <a:r>
              <a:rPr lang="en-US" dirty="0" smtClean="0"/>
              <a:t>Kant would ask us to make a decision universal. To universalize racism and prejudice by stereotype would probably not be considered acceptable to Kant.</a:t>
            </a:r>
          </a:p>
        </p:txBody>
      </p:sp>
    </p:spTree>
  </p:cSld>
  <p:clrMapOvr>
    <a:masterClrMapping/>
  </p:clrMapOvr>
  <p:transition>
    <p:cover dir="lu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Golden Mean might call for diversity in media presentations, not letting one segment represent the whole.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teleologists</a:t>
            </a:r>
            <a:r>
              <a:rPr lang="en-US" dirty="0" smtClean="0"/>
              <a:t> would say the motive doesn’t matter, but results do. They might criticize someone like Norman Lear. Who is Norman Lear?</a:t>
            </a:r>
          </a:p>
        </p:txBody>
      </p:sp>
    </p:spTree>
  </p:cSld>
  <p:clrMapOvr>
    <a:masterClrMapping/>
  </p:clrMapOvr>
  <p:transition>
    <p:cover dir="lu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that deontologists like Kant would look at the motivation of the maker.</a:t>
            </a:r>
          </a:p>
          <a:p>
            <a:r>
              <a:rPr lang="en-US" dirty="0" smtClean="0"/>
              <a:t>In the 1970s Norman Lear created Archie Bunker, a white bigot that represented all the common prejudices of American culture.</a:t>
            </a:r>
          </a:p>
          <a:p>
            <a:r>
              <a:rPr lang="en-US" dirty="0" smtClean="0"/>
              <a:t>He used </a:t>
            </a:r>
            <a:r>
              <a:rPr lang="en-US" dirty="0" smtClean="0">
                <a:hlinkClick r:id="rId2"/>
              </a:rPr>
              <a:t>stereotypes</a:t>
            </a:r>
            <a:r>
              <a:rPr lang="en-US" dirty="0" smtClean="0"/>
              <a:t> to confront the country’s racist </a:t>
            </a:r>
            <a:r>
              <a:rPr lang="en-US" dirty="0" smtClean="0"/>
              <a:t>attitudes. </a:t>
            </a:r>
            <a:r>
              <a:rPr lang="en-US" sz="1400" dirty="0" smtClean="0"/>
              <a:t>[http://</a:t>
            </a:r>
            <a:r>
              <a:rPr lang="en-US" sz="1400" dirty="0" err="1" smtClean="0"/>
              <a:t>www.youtube.com/watch?v</a:t>
            </a:r>
            <a:r>
              <a:rPr lang="en-US" sz="1400" dirty="0" smtClean="0"/>
              <a:t>=</a:t>
            </a:r>
            <a:r>
              <a:rPr lang="en-US" sz="1400" dirty="0" smtClean="0"/>
              <a:t>O_UBgkFHm8o]</a:t>
            </a:r>
          </a:p>
        </p:txBody>
      </p:sp>
    </p:spTree>
  </p:cSld>
  <p:clrMapOvr>
    <a:masterClrMapping/>
  </p:clrMapOvr>
  <p:transition>
    <p:cover dir="lu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was</a:t>
            </a:r>
            <a:r>
              <a:rPr lang="en-US" dirty="0" smtClean="0"/>
              <a:t> Lear’s motive</a:t>
            </a:r>
            <a:r>
              <a:rPr lang="en-US" dirty="0" smtClean="0"/>
              <a:t>—but some viewers did not recognize the satire, and so prejudice was reinforced and sanitized by television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the one hand, we as media professionals seem to have an ethical responsibility to avoid the really degrading and prejudicial stereotypes.</a:t>
            </a:r>
          </a:p>
          <a:p>
            <a:r>
              <a:rPr lang="en-US" dirty="0" smtClean="0"/>
              <a:t>But what is degrading?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 the other hand, society does have a cultural heritage. Many classic works contain stereotypical characters.</a:t>
            </a:r>
          </a:p>
          <a:p>
            <a:r>
              <a:rPr lang="en-US" dirty="0" smtClean="0"/>
              <a:t>The stereotypes in </a:t>
            </a:r>
            <a:r>
              <a:rPr lang="en-US" i="1" dirty="0" smtClean="0"/>
              <a:t>Huckleberry Finn </a:t>
            </a:r>
            <a:r>
              <a:rPr lang="en-US" dirty="0" smtClean="0"/>
              <a:t>are racist. Should that book be </a:t>
            </a:r>
            <a:r>
              <a:rPr lang="en-US" dirty="0" smtClean="0"/>
              <a:t>b</a:t>
            </a:r>
            <a:r>
              <a:rPr lang="en-US" dirty="0" smtClean="0"/>
              <a:t>anned?</a:t>
            </a:r>
          </a:p>
          <a:p>
            <a:r>
              <a:rPr lang="en-US" dirty="0" smtClean="0"/>
              <a:t>But to ban that would really not reflect the freedoms of democracy.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Perhaps instead of banning past stereotypes in shows like “I Love Lucy” or famous novels, we should instead work to overcome stereotypes in new work.</a:t>
            </a:r>
          </a:p>
          <a:p>
            <a:r>
              <a:rPr lang="en-US" dirty="0" smtClean="0"/>
              <a:t>And we might consider stereotypes in other parts of our society.</a:t>
            </a:r>
          </a:p>
          <a:p>
            <a:r>
              <a:rPr lang="en-US" dirty="0" smtClean="0"/>
              <a:t>For example, consider Halloween costumes. When we dress a child as a hobo, or Indian, or witch, are we perpetuating stereotypes?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you think of a stereotype in your own life, or one from the media? Why was it used? Does it need to be used? </a:t>
            </a:r>
            <a:endParaRPr lang="en-US" dirty="0"/>
          </a:p>
        </p:txBody>
      </p:sp>
      <p:pic>
        <p:nvPicPr>
          <p:cNvPr id="4" name="Picture 3" descr="racialstereoty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048000"/>
            <a:ext cx="2660432" cy="3250565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also like to categorize human beings. Humans are complex, and so to categorize simplifies.</a:t>
            </a:r>
          </a:p>
          <a:p>
            <a:r>
              <a:rPr lang="en-US" dirty="0" smtClean="0"/>
              <a:t>M</a:t>
            </a:r>
            <a:r>
              <a:rPr lang="en-US" dirty="0" smtClean="0"/>
              <a:t>ost of our knowledge of the world comes from somebody else, and not our direct experience.</a:t>
            </a:r>
          </a:p>
          <a:p>
            <a:r>
              <a:rPr lang="en-US" dirty="0" smtClean="0"/>
              <a:t>We can use this second-hand knowledge to build compartments. </a:t>
            </a:r>
            <a:endParaRPr 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From those compartments, we can fit people into what we already think we know about the world—our preconceived notions.</a:t>
            </a:r>
          </a:p>
          <a:p>
            <a:r>
              <a:rPr lang="en-US" dirty="0" smtClean="0"/>
              <a:t>Unfortunately, this stereotyping, while making the world simpler, also can lead to unfair treatment of others.</a:t>
            </a:r>
            <a:endParaRPr 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Obvious stereotypes:</a:t>
            </a:r>
          </a:p>
          <a:p>
            <a:r>
              <a:rPr lang="en-US" dirty="0" smtClean="0"/>
              <a:t>Sexism.</a:t>
            </a:r>
          </a:p>
          <a:p>
            <a:r>
              <a:rPr lang="en-US" dirty="0" smtClean="0"/>
              <a:t>Racism.</a:t>
            </a:r>
          </a:p>
          <a:p>
            <a:r>
              <a:rPr lang="en-US" dirty="0" smtClean="0"/>
              <a:t>Ethical prejudice.</a:t>
            </a:r>
          </a:p>
          <a:p>
            <a:r>
              <a:rPr lang="en-US" dirty="0" smtClean="0"/>
              <a:t>Religious prejudice.</a:t>
            </a:r>
          </a:p>
          <a:p>
            <a:r>
              <a:rPr lang="en-US" dirty="0" smtClean="0"/>
              <a:t>These are most discussed, and most controversial.</a:t>
            </a:r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But other groups also are stereotyped. In fact, most are. For example:</a:t>
            </a:r>
          </a:p>
          <a:p>
            <a:r>
              <a:rPr lang="en-US" dirty="0" smtClean="0"/>
              <a:t>Fat people=slothful slobs.</a:t>
            </a:r>
          </a:p>
          <a:p>
            <a:r>
              <a:rPr lang="en-US" dirty="0" smtClean="0"/>
              <a:t>Journalists=people without scruples.</a:t>
            </a:r>
          </a:p>
          <a:p>
            <a:r>
              <a:rPr lang="en-US" dirty="0" smtClean="0"/>
              <a:t>Professors=absent-minded and out of touch.</a:t>
            </a:r>
          </a:p>
          <a:p>
            <a:r>
              <a:rPr lang="en-US" dirty="0" smtClean="0"/>
              <a:t>Students=arrogant and lazy boozers.</a:t>
            </a:r>
          </a:p>
          <a:p>
            <a:r>
              <a:rPr lang="en-US" dirty="0" smtClean="0"/>
              <a:t>Politicians=unethical and sleazy.</a:t>
            </a:r>
          </a:p>
          <a:p>
            <a:r>
              <a:rPr lang="en-US" dirty="0" smtClean="0"/>
              <a:t>? Name your group.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areas of the United States, and their people, are stereotyped through the media.</a:t>
            </a:r>
          </a:p>
          <a:p>
            <a:r>
              <a:rPr lang="en-US" dirty="0" smtClean="0"/>
              <a:t>In fact, one of the most common American stereotypes: </a:t>
            </a:r>
            <a:r>
              <a:rPr lang="en-US" dirty="0" smtClean="0">
                <a:hlinkClick r:id="rId2"/>
              </a:rPr>
              <a:t>Fargo, North Dakota.</a:t>
            </a:r>
            <a:r>
              <a:rPr lang="en-US" dirty="0" smtClean="0"/>
              <a:t> </a:t>
            </a:r>
            <a:r>
              <a:rPr lang="en-US" sz="1400" dirty="0" smtClean="0"/>
              <a:t>[http://</a:t>
            </a:r>
            <a:r>
              <a:rPr lang="en-US" sz="1400" dirty="0" err="1" smtClean="0"/>
              <a:t>www.youtube.com/watch?v</a:t>
            </a:r>
            <a:r>
              <a:rPr lang="en-US" sz="1400" dirty="0" smtClean="0"/>
              <a:t>=</a:t>
            </a:r>
            <a:r>
              <a:rPr lang="en-US" sz="1400" dirty="0" smtClean="0"/>
              <a:t>W6c8bYq9Ve8]</a:t>
            </a:r>
            <a:endParaRPr lang="en-US" sz="1400" dirty="0"/>
          </a:p>
        </p:txBody>
      </p:sp>
      <p:pic>
        <p:nvPicPr>
          <p:cNvPr id="4" name="Picture 3" descr="far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394" y="3733800"/>
            <a:ext cx="4303922" cy="2571525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205</TotalTime>
  <Words>2281</Words>
  <Application>Microsoft Macintosh PowerPoint</Application>
  <PresentationFormat>On-screen Show (4:3)</PresentationFormat>
  <Paragraphs>184</Paragraphs>
  <Slides>46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Civic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  <vt:lpstr>Stereotypes</vt:lpstr>
    </vt:vector>
  </TitlesOfParts>
  <Company>NDSU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Stereotypes</dc:title>
  <dc:creator>Ross Collins</dc:creator>
  <cp:lastModifiedBy>Ross Collins</cp:lastModifiedBy>
  <cp:revision>33</cp:revision>
  <dcterms:created xsi:type="dcterms:W3CDTF">2010-11-30T16:15:21Z</dcterms:created>
  <dcterms:modified xsi:type="dcterms:W3CDTF">2010-11-30T19:41:16Z</dcterms:modified>
</cp:coreProperties>
</file>